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8" r:id="rId8"/>
    <p:sldId id="262" r:id="rId9"/>
    <p:sldId id="265" r:id="rId10"/>
    <p:sldId id="267" r:id="rId11"/>
    <p:sldId id="269" r:id="rId12"/>
    <p:sldId id="266" r:id="rId13"/>
    <p:sldId id="270" r:id="rId14"/>
    <p:sldId id="271" r:id="rId15"/>
    <p:sldId id="272" r:id="rId16"/>
    <p:sldId id="273" r:id="rId17"/>
    <p:sldId id="263" r:id="rId18"/>
    <p:sldId id="264"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Roboto" panose="020B0604020202020204" charset="0"/>
      <p:regular r:id="rId25"/>
      <p:bold r:id="rId26"/>
      <p:italic r:id="rId27"/>
      <p:boldItalic r:id="rId28"/>
    </p:embeddedFont>
    <p:embeddedFont>
      <p:font typeface="Roboto Slab" panose="020B0604020202020204" charset="0"/>
      <p:regular r:id="rId29"/>
      <p:bold r:id="rId30"/>
    </p:embeddedFont>
    <p:embeddedFont>
      <p:font typeface="Segoe UI Emoji" panose="020B0502040204020203" pitchFamily="3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529d0f5f2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529d0f5f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29d0f5f2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29d0f5f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529d0f5f2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529d0f5f2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529d0f5f2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529d0f5f2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consumer price, before cleaned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529d0f5f2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529d0f5f2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529d0f5f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529d0f5f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529d0f5f2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529d0f5f2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529d0f5f2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529d0f5f2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fao.org/faostat/en/#data/F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imf.org/en/Publications/WEO/Issu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fao.org/faostat/en/#data/F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fao.org/faostat/en/#data/CP"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311708" y="158190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Correlation Between Food Price Inflation and Undernourished People in South East Asia</a:t>
            </a:r>
            <a:endParaRPr/>
          </a:p>
        </p:txBody>
      </p:sp>
      <p:sp>
        <p:nvSpPr>
          <p:cNvPr id="64" name="Google Shape;64;p13"/>
          <p:cNvSpPr txBox="1">
            <a:spLocks noGrp="1"/>
          </p:cNvSpPr>
          <p:nvPr>
            <p:ph type="subTitle" idx="1"/>
          </p:nvPr>
        </p:nvSpPr>
        <p:spPr>
          <a:xfrm>
            <a:off x="311700" y="36714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AE91-7DB2-430B-8B59-4D9D717E6C9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2A75E95-8981-447D-ACE8-A213BB3656A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B6EA749-C6CD-493B-A2E6-48134DC58C53}"/>
              </a:ext>
            </a:extLst>
          </p:cNvPr>
          <p:cNvPicPr>
            <a:picLocks noChangeAspect="1"/>
          </p:cNvPicPr>
          <p:nvPr/>
        </p:nvPicPr>
        <p:blipFill>
          <a:blip r:embed="rId2"/>
          <a:stretch>
            <a:fillRect/>
          </a:stretch>
        </p:blipFill>
        <p:spPr>
          <a:xfrm>
            <a:off x="-94795" y="122274"/>
            <a:ext cx="9333590" cy="4898951"/>
          </a:xfrm>
          <a:prstGeom prst="rect">
            <a:avLst/>
          </a:prstGeom>
        </p:spPr>
      </p:pic>
    </p:spTree>
    <p:extLst>
      <p:ext uri="{BB962C8B-B14F-4D97-AF65-F5344CB8AC3E}">
        <p14:creationId xmlns:p14="http://schemas.microsoft.com/office/powerpoint/2010/main" val="4129630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C5ED-8EDC-42D6-9858-3C4802739F8F}"/>
              </a:ext>
            </a:extLst>
          </p:cNvPr>
          <p:cNvSpPr>
            <a:spLocks noGrp="1"/>
          </p:cNvSpPr>
          <p:nvPr>
            <p:ph type="title"/>
          </p:nvPr>
        </p:nvSpPr>
        <p:spPr/>
        <p:txBody>
          <a:bodyPr/>
          <a:lstStyle/>
          <a:p>
            <a:r>
              <a:rPr lang="en-US" dirty="0"/>
              <a:t>Food price inflation curve</a:t>
            </a:r>
          </a:p>
        </p:txBody>
      </p:sp>
      <p:sp>
        <p:nvSpPr>
          <p:cNvPr id="3" name="Text Placeholder 2">
            <a:extLst>
              <a:ext uri="{FF2B5EF4-FFF2-40B4-BE49-F238E27FC236}">
                <a16:creationId xmlns:a16="http://schemas.microsoft.com/office/drawing/2014/main" id="{C4D42FAE-C3D8-4446-9BB8-61291C080753}"/>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12783892-00BF-4D54-A19C-8CE4FC383784}"/>
              </a:ext>
            </a:extLst>
          </p:cNvPr>
          <p:cNvPicPr/>
          <p:nvPr/>
        </p:nvPicPr>
        <p:blipFill rotWithShape="1">
          <a:blip r:embed="rId2"/>
          <a:srcRect l="27725" t="19099" r="320" b="13056"/>
          <a:stretch/>
        </p:blipFill>
        <p:spPr bwMode="auto">
          <a:xfrm>
            <a:off x="1456661" y="1330007"/>
            <a:ext cx="5911702" cy="33554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8305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87825-0B0A-4EB5-89E1-06C8A00843E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C627E7-E93C-49EC-8F74-AB8ADBC8E22F}"/>
              </a:ext>
            </a:extLst>
          </p:cNvPr>
          <p:cNvSpPr>
            <a:spLocks noGrp="1"/>
          </p:cNvSpPr>
          <p:nvPr>
            <p:ph type="body" idx="1"/>
          </p:nvPr>
        </p:nvSpPr>
        <p:spPr/>
        <p:txBody>
          <a:bodyPr/>
          <a:lstStyle/>
          <a:p>
            <a:pPr marL="0" marR="0">
              <a:lnSpc>
                <a:spcPct val="107000"/>
              </a:lnSpc>
              <a:spcBef>
                <a:spcPts val="0"/>
              </a:spcBef>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Food price inflation shows the general ratio food price change throughout the year. This curve show the average yearly of food price change yearly from original monthly dataset.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From graphic, it shows that Myanmar is the most fluctuated country than others through 10 years. Even though pandemic really hit most of countries hard, evidently, pandemic does not give that much impact to food price either.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Segoe UI Emoji" panose="020B0502040204020203" pitchFamily="34" charset="0"/>
                <a:ea typeface="Calibri" panose="020F0502020204030204" pitchFamily="34" charset="0"/>
                <a:cs typeface="Times New Roman" panose="02020603050405020304" pitchFamily="18" charset="0"/>
              </a:rPr>
              <a:t>Among </a:t>
            </a:r>
            <a:r>
              <a:rPr lang="en-US" sz="1800" dirty="0" err="1">
                <a:effectLst/>
                <a:latin typeface="Segoe UI Emoji" panose="020B0502040204020203" pitchFamily="34" charset="0"/>
                <a:ea typeface="Calibri" panose="020F0502020204030204" pitchFamily="34" charset="0"/>
                <a:cs typeface="Times New Roman" panose="02020603050405020304" pitchFamily="18" charset="0"/>
              </a:rPr>
              <a:t>Asean</a:t>
            </a:r>
            <a:r>
              <a:rPr lang="en-US" sz="1800" dirty="0">
                <a:effectLst/>
                <a:latin typeface="Segoe UI Emoji" panose="020B0502040204020203" pitchFamily="34" charset="0"/>
                <a:ea typeface="Calibri" panose="020F0502020204030204" pitchFamily="34" charset="0"/>
                <a:cs typeface="Times New Roman" panose="02020603050405020304" pitchFamily="18" charset="0"/>
              </a:rPr>
              <a:t> countries, Brunei Darussalam is the most stable in term of food price and also the amount of unnourished people.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0362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7A3C-B41C-405E-8377-3DCA9261F4D2}"/>
              </a:ext>
            </a:extLst>
          </p:cNvPr>
          <p:cNvSpPr>
            <a:spLocks noGrp="1"/>
          </p:cNvSpPr>
          <p:nvPr>
            <p:ph type="title"/>
          </p:nvPr>
        </p:nvSpPr>
        <p:spPr/>
        <p:txBody>
          <a:bodyPr>
            <a:normAutofit fontScale="90000"/>
          </a:bodyPr>
          <a:lstStyle/>
          <a:p>
            <a:r>
              <a:rPr lang="en-US" dirty="0"/>
              <a:t>The correlation of food price inflation and amount of unnourished people </a:t>
            </a:r>
          </a:p>
        </p:txBody>
      </p:sp>
      <p:sp>
        <p:nvSpPr>
          <p:cNvPr id="3" name="Text Placeholder 2">
            <a:extLst>
              <a:ext uri="{FF2B5EF4-FFF2-40B4-BE49-F238E27FC236}">
                <a16:creationId xmlns:a16="http://schemas.microsoft.com/office/drawing/2014/main" id="{6E3B3E2A-96DC-4857-AF38-275403A2F6C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7AF56BB8-EB67-4B39-8500-8C6A031FCF9F}"/>
              </a:ext>
            </a:extLst>
          </p:cNvPr>
          <p:cNvPicPr/>
          <p:nvPr/>
        </p:nvPicPr>
        <p:blipFill rotWithShape="1">
          <a:blip r:embed="rId2"/>
          <a:srcRect l="27404" t="19384" r="481" b="11916"/>
          <a:stretch/>
        </p:blipFill>
        <p:spPr bwMode="auto">
          <a:xfrm>
            <a:off x="935665" y="1260791"/>
            <a:ext cx="7081284" cy="3757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1480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0DB70-C69B-4973-8230-82C4B4F542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EE14A5-5EE6-4A57-954F-F862C036AA33}"/>
              </a:ext>
            </a:extLst>
          </p:cNvPr>
          <p:cNvSpPr>
            <a:spLocks noGrp="1"/>
          </p:cNvSpPr>
          <p:nvPr>
            <p:ph type="body" idx="1"/>
          </p:nvPr>
        </p:nvSpPr>
        <p:spPr/>
        <p:txBody>
          <a:bodyPr>
            <a:normAutofit/>
          </a:bodyPr>
          <a:lstStyle/>
          <a:p>
            <a:r>
              <a:rPr lang="en-US" sz="1800" dirty="0">
                <a:effectLst/>
                <a:latin typeface="Segoe UI Emoji" panose="020B0502040204020203" pitchFamily="34" charset="0"/>
                <a:ea typeface="Calibri" panose="020F0502020204030204" pitchFamily="34" charset="0"/>
                <a:cs typeface="Times New Roman" panose="02020603050405020304" pitchFamily="18" charset="0"/>
              </a:rPr>
              <a:t>The correlation of food price inflation and amount of unnourished people for every country are weak except for Laos has quite strong correlation (r-squared= 0.6061) Philippine with medium correlation (r-squared= 0.4680). So that in general, there are only slightly correlation between food price inflation and the amount change of unnourished people. </a:t>
            </a:r>
            <a:endParaRPr lang="en-US" dirty="0"/>
          </a:p>
        </p:txBody>
      </p:sp>
    </p:spTree>
    <p:extLst>
      <p:ext uri="{BB962C8B-B14F-4D97-AF65-F5344CB8AC3E}">
        <p14:creationId xmlns:p14="http://schemas.microsoft.com/office/powerpoint/2010/main" val="141031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34A7-93FB-408E-8452-638426E13BAB}"/>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043ADDEE-0A0E-414D-A0AD-9311209BBDA3}"/>
              </a:ext>
            </a:extLst>
          </p:cNvPr>
          <p:cNvSpPr>
            <a:spLocks noGrp="1"/>
          </p:cNvSpPr>
          <p:nvPr>
            <p:ph type="body" idx="1"/>
          </p:nvPr>
        </p:nvSpPr>
        <p:spPr/>
        <p:txBody>
          <a:bodyPr/>
          <a:lstStyle/>
          <a:p>
            <a:r>
              <a:rPr lang="en-US" sz="1800" dirty="0">
                <a:effectLst/>
                <a:latin typeface="Segoe UI Emoji" panose="020B0502040204020203" pitchFamily="34" charset="0"/>
                <a:ea typeface="Calibri" panose="020F0502020204030204" pitchFamily="34" charset="0"/>
                <a:cs typeface="Times New Roman" panose="02020603050405020304" pitchFamily="18" charset="0"/>
              </a:rPr>
              <a:t>The disruption of food supply chains in production and distribution of food worldwide. </a:t>
            </a:r>
          </a:p>
          <a:p>
            <a:r>
              <a:rPr lang="en-US" sz="1800" dirty="0">
                <a:effectLst/>
                <a:latin typeface="Segoe UI Emoji" panose="020B0502040204020203" pitchFamily="34" charset="0"/>
                <a:ea typeface="Calibri" panose="020F0502020204030204" pitchFamily="34" charset="0"/>
                <a:cs typeface="Times New Roman" panose="02020603050405020304" pitchFamily="18" charset="0"/>
              </a:rPr>
              <a:t>The economic downturn due to COVID-19 induced a rise in the cost of imported food, amplifying the fluctuation in food prices. </a:t>
            </a:r>
          </a:p>
          <a:p>
            <a:r>
              <a:rPr lang="en-US" sz="1800" dirty="0">
                <a:effectLst/>
                <a:latin typeface="Segoe UI Emoji" panose="020B0502040204020203" pitchFamily="34" charset="0"/>
                <a:ea typeface="Calibri" panose="020F0502020204030204" pitchFamily="34" charset="0"/>
                <a:cs typeface="Times New Roman" panose="02020603050405020304" pitchFamily="18" charset="0"/>
              </a:rPr>
              <a:t>In conclusion, there are only slightly correlation between food price inflation and the amount change of unnourished people.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4310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96F2-1CC0-47D5-B0C6-E21FC70E323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29C6054-8DB0-43D2-AC4B-1FC21CDDB75B}"/>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83F06EC-CBDB-4395-B343-494096876528}"/>
              </a:ext>
            </a:extLst>
          </p:cNvPr>
          <p:cNvPicPr>
            <a:picLocks noChangeAspect="1"/>
          </p:cNvPicPr>
          <p:nvPr/>
        </p:nvPicPr>
        <p:blipFill>
          <a:blip r:embed="rId2"/>
          <a:stretch>
            <a:fillRect/>
          </a:stretch>
        </p:blipFill>
        <p:spPr>
          <a:xfrm>
            <a:off x="2752401" y="0"/>
            <a:ext cx="3639197" cy="5143500"/>
          </a:xfrm>
          <a:prstGeom prst="rect">
            <a:avLst/>
          </a:prstGeom>
        </p:spPr>
      </p:pic>
    </p:spTree>
    <p:extLst>
      <p:ext uri="{BB962C8B-B14F-4D97-AF65-F5344CB8AC3E}">
        <p14:creationId xmlns:p14="http://schemas.microsoft.com/office/powerpoint/2010/main" val="1813896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Some notes</a:t>
            </a:r>
            <a:endParaRPr/>
          </a:p>
        </p:txBody>
      </p:sp>
      <p:sp>
        <p:nvSpPr>
          <p:cNvPr id="108" name="Google Shape;108;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GB"/>
              <a:t>food insecure != undernourished? (SG only has food insecure data instead of undernourished)</a:t>
            </a:r>
            <a:endParaRPr/>
          </a:p>
          <a:p>
            <a:pPr marL="457200" lvl="0" indent="-342900" algn="l" rtl="0">
              <a:spcBef>
                <a:spcPts val="0"/>
              </a:spcBef>
              <a:spcAft>
                <a:spcPts val="0"/>
              </a:spcAft>
              <a:buSzPts val="1800"/>
              <a:buAutoNum type="arabicPeriod"/>
            </a:pPr>
            <a:r>
              <a:rPr lang="en-GB"/>
              <a:t>Unit is in million, which is quite unfair due to different number of population across countries</a:t>
            </a:r>
            <a:endParaRPr/>
          </a:p>
          <a:p>
            <a:pPr marL="457200" lvl="0" indent="-342900" algn="l" rtl="0">
              <a:spcBef>
                <a:spcPts val="0"/>
              </a:spcBef>
              <a:spcAft>
                <a:spcPts val="0"/>
              </a:spcAft>
              <a:buSzPts val="1800"/>
              <a:buAutoNum type="arabicPeriod"/>
            </a:pPr>
            <a:r>
              <a:rPr lang="en-GB"/>
              <a:t>Dataviz ideas:</a:t>
            </a:r>
            <a:endParaRPr/>
          </a:p>
          <a:p>
            <a:pPr marL="914400" lvl="1" indent="-317500" algn="l" rtl="0">
              <a:spcBef>
                <a:spcPts val="0"/>
              </a:spcBef>
              <a:spcAft>
                <a:spcPts val="0"/>
              </a:spcAft>
              <a:buSzPts val="1400"/>
              <a:buAutoNum type="alphaLcPeriod"/>
            </a:pPr>
            <a:r>
              <a:rPr lang="en-GB"/>
              <a:t>we can show several separate maps on the undernourished population and the food price inflation (would it be overwhelming?)</a:t>
            </a:r>
            <a:endParaRPr/>
          </a:p>
          <a:p>
            <a:pPr marL="914400" lvl="1" indent="-317500" algn="l" rtl="0">
              <a:spcBef>
                <a:spcPts val="0"/>
              </a:spcBef>
              <a:spcAft>
                <a:spcPts val="0"/>
              </a:spcAft>
              <a:buSzPts val="1400"/>
              <a:buAutoNum type="alphaLcPeriod"/>
            </a:pPr>
            <a:r>
              <a:rPr lang="en-GB"/>
              <a:t>Q: how do we show its correlation?</a:t>
            </a:r>
            <a:endParaRPr/>
          </a:p>
          <a:p>
            <a:pPr marL="457200" lvl="0" indent="-342900" algn="l" rtl="0">
              <a:spcBef>
                <a:spcPts val="0"/>
              </a:spcBef>
              <a:spcAft>
                <a:spcPts val="0"/>
              </a:spcAft>
              <a:buSzPts val="1800"/>
              <a:buAutoNum type="arabicPeriod"/>
            </a:pPr>
            <a:r>
              <a:rPr lang="en-GB"/>
              <a:t>Isn’t correlation a strong word? How do we prove that they both, indeed, correlate with each other?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References</a:t>
            </a:r>
            <a:endParaRPr/>
          </a:p>
        </p:txBody>
      </p:sp>
      <p:sp>
        <p:nvSpPr>
          <p:cNvPr id="114" name="Google Shape;114;p2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62500" lnSpcReduction="20000"/>
          </a:bodyPr>
          <a:lstStyle/>
          <a:p>
            <a:pPr marL="0" marR="0">
              <a:lnSpc>
                <a:spcPct val="107000"/>
              </a:lnSpc>
              <a:spcBef>
                <a:spcPts val="0"/>
              </a:spcBef>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FAO. 2022. FAOSTAT: unnourished people. In: FAO. Rome. Cited March 2022. </a:t>
            </a:r>
            <a:r>
              <a:rPr lang="en-US" sz="1800" u="sng" dirty="0">
                <a:solidFill>
                  <a:srgbClr val="0563C1"/>
                </a:solidFill>
                <a:effectLst/>
                <a:latin typeface="Segoe UI Emoji" panose="020B0502040204020203" pitchFamily="34" charset="0"/>
                <a:ea typeface="Calibri" panose="020F0502020204030204" pitchFamily="34" charset="0"/>
                <a:cs typeface="Times New Roman" panose="02020603050405020304" pitchFamily="18" charset="0"/>
                <a:hlinkClick r:id="rId3"/>
              </a:rPr>
              <a:t>https://www.fao.org/faostat/en/#data/FS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FAO. 2022. FAOSTAT: Consumer Price Indices. In: FAO. Rome. Cited March 2022. https://www.fao.org/faostat/en/#data/CP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Gustafson, S., Glauber, J., Hernández, M., Laborde, D. &amp; Vos R. 2021. Rising Food Prices Are a Concern but No Reason for Panic Yet. In: IFPRI. Washington, D.C. Cited March 2022. https://www.ifpri.org/blog/rising-food-prices-are-concern-no-reason-panic-yet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IMF. 2021. World Economic Outlook: Recovery During a Pandemic. Health Concerns, Supply Disruptions. Washington, D.C. </a:t>
            </a:r>
            <a:r>
              <a:rPr lang="en-US" sz="1800" u="sng" dirty="0">
                <a:solidFill>
                  <a:srgbClr val="0563C1"/>
                </a:solidFill>
                <a:effectLst/>
                <a:latin typeface="Segoe UI Emoji" panose="020B0502040204020203" pitchFamily="34" charset="0"/>
                <a:ea typeface="Calibri" panose="020F0502020204030204" pitchFamily="34" charset="0"/>
                <a:cs typeface="Times New Roman" panose="02020603050405020304" pitchFamily="18" charset="0"/>
                <a:hlinkClick r:id="rId4"/>
              </a:rPr>
              <a:t>https://www.imf.org/en/Publications/WEO/Issues/</a:t>
            </a:r>
            <a:r>
              <a:rPr lang="en-US" sz="1800" dirty="0">
                <a:effectLst/>
                <a:latin typeface="Segoe UI Emoji" panose="020B0502040204020203" pitchFamily="34" charset="0"/>
                <a:ea typeface="Calibri" panose="020F0502020204030204" pitchFamily="34" charset="0"/>
                <a:cs typeface="Times New Roman" panose="02020603050405020304" pitchFamily="18" charset="0"/>
              </a:rPr>
              <a:t> 2021/ 10/12/worldeconomic-outlook-october-2021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Kalish, I. &amp; Wolf, M. 2022. Global surge in inflation. In: Deloitte. London. Cited March 2022. https://www2.deloitte.com/global/en/insights/economy/is-the-global-surge-in-inflation-here-to-stay.html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OECD. 2022. OECD Consumer Price Index News Release: November 2021. Paris. https://www.oecd.org/sdd/prices-ppp/consumer-prices-oecd-01-2022.pdf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Vos, R., Glauber, J., Hernández, M., &amp; Laborde, D. 2022. COVID-19 and food inflation scares. In: J.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Reasons of large fluctuations in food prices in 2020 and 2021 in most countries.</a:t>
            </a:r>
            <a:endParaRPr/>
          </a:p>
        </p:txBody>
      </p:sp>
      <p:sp>
        <p:nvSpPr>
          <p:cNvPr id="70" name="Google Shape;70;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a:t>The disruption of food supply chains in production and distribution of food worldwide, </a:t>
            </a:r>
            <a:endParaRPr/>
          </a:p>
          <a:p>
            <a:pPr marL="457200" lvl="0" indent="-342900" algn="l" rtl="0">
              <a:spcBef>
                <a:spcPts val="0"/>
              </a:spcBef>
              <a:spcAft>
                <a:spcPts val="0"/>
              </a:spcAft>
              <a:buSzPts val="1800"/>
              <a:buAutoNum type="arabicPeriod"/>
            </a:pPr>
            <a:r>
              <a:rPr lang="en-GB"/>
              <a:t>The economic downturn due to COVID-19 induced a rise in the cost of imported food, amplifying the fluctuation in food prices.</a:t>
            </a:r>
            <a:endParaRPr/>
          </a:p>
          <a:p>
            <a:pPr marL="457200" lvl="0" indent="-342900" algn="l" rtl="0">
              <a:spcBef>
                <a:spcPts val="0"/>
              </a:spcBef>
              <a:spcAft>
                <a:spcPts val="0"/>
              </a:spcAft>
              <a:buSzPts val="1800"/>
              <a:buAutoNum type="arabicPeriod"/>
            </a:pPr>
            <a:r>
              <a:rPr lang="en-GB"/>
              <a:t>The recession caused by the restrictions and lockdowns due to COVID-19 led to job losses and reduced income. </a:t>
            </a:r>
            <a:endParaRPr/>
          </a:p>
          <a:p>
            <a:pPr marL="457200" lvl="0" indent="-342900" algn="l" rtl="0">
              <a:spcBef>
                <a:spcPts val="0"/>
              </a:spcBef>
              <a:spcAft>
                <a:spcPts val="0"/>
              </a:spcAft>
              <a:buSzPts val="1800"/>
              <a:buAutoNum type="arabicPeriod"/>
            </a:pPr>
            <a:r>
              <a:rPr lang="en-GB"/>
              <a:t>The conflict of Russia Ukraine pushed international prices further up.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Dataset</a:t>
            </a:r>
            <a:endParaRPr/>
          </a:p>
        </p:txBody>
      </p:sp>
      <p:sp>
        <p:nvSpPr>
          <p:cNvPr id="76" name="Google Shape;76;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u="sng">
                <a:solidFill>
                  <a:schemeClr val="hlink"/>
                </a:solidFill>
                <a:hlinkClick r:id="rId3"/>
              </a:rPr>
              <a:t>https://www.fao.org/faostat/en/#data/FS</a:t>
            </a:r>
            <a:endParaRPr/>
          </a:p>
          <a:p>
            <a:pPr marL="457200" lvl="0" indent="-342900" algn="l" rtl="0">
              <a:spcBef>
                <a:spcPts val="0"/>
              </a:spcBef>
              <a:spcAft>
                <a:spcPts val="0"/>
              </a:spcAft>
              <a:buSzPts val="1800"/>
              <a:buAutoNum type="arabicPeriod"/>
            </a:pPr>
            <a:r>
              <a:rPr lang="en-GB" u="sng">
                <a:solidFill>
                  <a:schemeClr val="hlink"/>
                </a:solidFill>
                <a:hlinkClick r:id="rId4"/>
              </a:rPr>
              <a:t>https://www.fao.org/faostat/en/#data/CP</a:t>
            </a:r>
            <a:r>
              <a:rPr lang="en-GB"/>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82" name="Google Shape;82;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a:t>SEA countries</a:t>
            </a:r>
            <a:endParaRPr/>
          </a:p>
          <a:p>
            <a:pPr marL="457200" lvl="0" indent="-342900" algn="l" rtl="0">
              <a:spcBef>
                <a:spcPts val="0"/>
              </a:spcBef>
              <a:spcAft>
                <a:spcPts val="0"/>
              </a:spcAft>
              <a:buSzPts val="1800"/>
              <a:buAutoNum type="arabicPeriod"/>
            </a:pPr>
            <a:r>
              <a:rPr lang="en-GB"/>
              <a:t>Timespan: 2002–2021</a:t>
            </a:r>
            <a:endParaRPr/>
          </a:p>
          <a:p>
            <a:pPr marL="457200" lvl="0" indent="-342900" algn="l" rtl="0">
              <a:spcBef>
                <a:spcPts val="0"/>
              </a:spcBef>
              <a:spcAft>
                <a:spcPts val="0"/>
              </a:spcAft>
              <a:buSzPts val="1800"/>
              <a:buAutoNum type="arabicPeriod"/>
            </a:pPr>
            <a:r>
              <a:rPr lang="en-GB"/>
              <a:t>Food price inflation</a:t>
            </a:r>
            <a:endParaRPr/>
          </a:p>
          <a:p>
            <a:pPr marL="457200" lvl="0" indent="-342900" algn="l" rtl="0">
              <a:spcBef>
                <a:spcPts val="0"/>
              </a:spcBef>
              <a:spcAft>
                <a:spcPts val="0"/>
              </a:spcAft>
              <a:buSzPts val="1800"/>
              <a:buAutoNum type="arabicPeriod"/>
            </a:pPr>
            <a:r>
              <a:rPr lang="en-GB"/>
              <a:t>Percentage change of undernourished people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88" name="Google Shape;88;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9" name="Google Shape;89;p17"/>
          <p:cNvPicPr preferRelativeResize="0"/>
          <p:nvPr/>
        </p:nvPicPr>
        <p:blipFill>
          <a:blip r:embed="rId3">
            <a:alphaModFix/>
          </a:blip>
          <a:stretch>
            <a:fillRect/>
          </a:stretch>
        </p:blipFill>
        <p:spPr>
          <a:xfrm>
            <a:off x="0" y="124521"/>
            <a:ext cx="9144002" cy="48944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95" name="Google Shape;95;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6" name="Google Shape;96;p18"/>
          <p:cNvPicPr preferRelativeResize="0"/>
          <p:nvPr/>
        </p:nvPicPr>
        <p:blipFill>
          <a:blip r:embed="rId3">
            <a:alphaModFix/>
          </a:blip>
          <a:stretch>
            <a:fillRect/>
          </a:stretch>
        </p:blipFill>
        <p:spPr>
          <a:xfrm>
            <a:off x="142526" y="0"/>
            <a:ext cx="8858924"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73B82-2601-4B92-8B02-CD9E6B642F1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475A2B8-EB5A-48FC-BE2F-C1CAFA988D5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8C4FE3B-8B57-473B-B403-D505D287CDB6}"/>
              </a:ext>
            </a:extLst>
          </p:cNvPr>
          <p:cNvPicPr>
            <a:picLocks noChangeAspect="1"/>
          </p:cNvPicPr>
          <p:nvPr/>
        </p:nvPicPr>
        <p:blipFill>
          <a:blip r:embed="rId2"/>
          <a:stretch>
            <a:fillRect/>
          </a:stretch>
        </p:blipFill>
        <p:spPr>
          <a:xfrm>
            <a:off x="0" y="195421"/>
            <a:ext cx="9144000" cy="4752657"/>
          </a:xfrm>
          <a:prstGeom prst="rect">
            <a:avLst/>
          </a:prstGeom>
        </p:spPr>
      </p:pic>
    </p:spTree>
    <p:extLst>
      <p:ext uri="{BB962C8B-B14F-4D97-AF65-F5344CB8AC3E}">
        <p14:creationId xmlns:p14="http://schemas.microsoft.com/office/powerpoint/2010/main" val="1504579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dirty="0"/>
              <a:t>Undernourished curve</a:t>
            </a:r>
            <a:endParaRPr dirty="0"/>
          </a:p>
        </p:txBody>
      </p:sp>
      <p:sp>
        <p:nvSpPr>
          <p:cNvPr id="102" name="Google Shape;102;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 name="Picture 3">
            <a:extLst>
              <a:ext uri="{FF2B5EF4-FFF2-40B4-BE49-F238E27FC236}">
                <a16:creationId xmlns:a16="http://schemas.microsoft.com/office/drawing/2014/main" id="{A4FEC466-35DD-4402-B770-E0E708A9C00B}"/>
              </a:ext>
            </a:extLst>
          </p:cNvPr>
          <p:cNvPicPr/>
          <p:nvPr/>
        </p:nvPicPr>
        <p:blipFill rotWithShape="1">
          <a:blip r:embed="rId3">
            <a:extLst>
              <a:ext uri="{28A0092B-C50C-407E-A947-70E740481C1C}">
                <a14:useLocalDpi xmlns:a14="http://schemas.microsoft.com/office/drawing/2010/main" val="0"/>
              </a:ext>
            </a:extLst>
          </a:blip>
          <a:srcRect l="26763" t="19384" r="-1282" b="13056"/>
          <a:stretch/>
        </p:blipFill>
        <p:spPr bwMode="auto">
          <a:xfrm>
            <a:off x="1212112" y="1390333"/>
            <a:ext cx="6666613" cy="329514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5DE63-D904-4ADD-AA18-64105629841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F665A8-62C7-4B78-8B6F-E3469DA01327}"/>
              </a:ext>
            </a:extLst>
          </p:cNvPr>
          <p:cNvSpPr>
            <a:spLocks noGrp="1"/>
          </p:cNvSpPr>
          <p:nvPr>
            <p:ph type="body" idx="1"/>
          </p:nvPr>
        </p:nvSpPr>
        <p:spPr/>
        <p:txBody>
          <a:bodyPr>
            <a:normAutofit/>
          </a:bodyPr>
          <a:lstStyle/>
          <a:p>
            <a:pPr marL="0" algn="just">
              <a:lnSpc>
                <a:spcPct val="107000"/>
              </a:lnSpc>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Undernourished curve shows the ratio change of the amount of unnourished people throughout the year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This visual shows that has the largest amount of unnourished people while Singapore and Brunei Darussalam have no or do not state the amount of unnourished people. However,  through time, the amount of unnourished people generally decreased. Even though there were pandemic from 2020 to 2022, the effect of it can be ignored.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Segoe UI Emoj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7655705"/>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818</Words>
  <Application>Microsoft Office PowerPoint</Application>
  <PresentationFormat>On-screen Show (16:9)</PresentationFormat>
  <Paragraphs>43</Paragraphs>
  <Slides>18</Slides>
  <Notes>9</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Segoe UI Emoji</vt:lpstr>
      <vt:lpstr>Calibri</vt:lpstr>
      <vt:lpstr>Roboto Slab</vt:lpstr>
      <vt:lpstr>Roboto</vt:lpstr>
      <vt:lpstr>Marina</vt:lpstr>
      <vt:lpstr>Correlation Between Food Price Inflation and Undernourished People in South East Asia</vt:lpstr>
      <vt:lpstr>Reasons of large fluctuations in food prices in 2020 and 2021 in most countries.</vt:lpstr>
      <vt:lpstr>Dataset</vt:lpstr>
      <vt:lpstr>PowerPoint Presentation</vt:lpstr>
      <vt:lpstr>PowerPoint Presentation</vt:lpstr>
      <vt:lpstr>PowerPoint Presentation</vt:lpstr>
      <vt:lpstr>PowerPoint Presentation</vt:lpstr>
      <vt:lpstr>Undernourished curve</vt:lpstr>
      <vt:lpstr>PowerPoint Presentation</vt:lpstr>
      <vt:lpstr>PowerPoint Presentation</vt:lpstr>
      <vt:lpstr>Food price inflation curve</vt:lpstr>
      <vt:lpstr>PowerPoint Presentation</vt:lpstr>
      <vt:lpstr>The correlation of food price inflation and amount of unnourished people </vt:lpstr>
      <vt:lpstr>PowerPoint Presentation</vt:lpstr>
      <vt:lpstr>Conclusion</vt:lpstr>
      <vt:lpstr>PowerPoint Presentation</vt:lpstr>
      <vt:lpstr>Some notes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Between Food Price Inflation and Undernourished People in South East Asia</dc:title>
  <dc:creator>ASUS</dc:creator>
  <cp:lastModifiedBy>Syafni Khairiyah</cp:lastModifiedBy>
  <cp:revision>2</cp:revision>
  <dcterms:modified xsi:type="dcterms:W3CDTF">2022-10-08T02:06:00Z</dcterms:modified>
</cp:coreProperties>
</file>